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6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7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45" r:id="rId3"/>
    <p:sldMasterId id="2147483765" r:id="rId4"/>
    <p:sldMasterId id="2147483781" r:id="rId5"/>
    <p:sldMasterId id="2147483801" r:id="rId6"/>
    <p:sldMasterId id="2147483709" r:id="rId7"/>
    <p:sldMasterId id="2147483729" r:id="rId8"/>
  </p:sldMasterIdLst>
  <p:notesMasterIdLst>
    <p:notesMasterId r:id="rId22"/>
  </p:notesMasterIdLst>
  <p:handoutMasterIdLst>
    <p:handoutMasterId r:id="rId23"/>
  </p:handoutMasterIdLst>
  <p:sldIdLst>
    <p:sldId id="413" r:id="rId9"/>
    <p:sldId id="393" r:id="rId10"/>
    <p:sldId id="414" r:id="rId11"/>
    <p:sldId id="415" r:id="rId12"/>
    <p:sldId id="420" r:id="rId13"/>
    <p:sldId id="424" r:id="rId14"/>
    <p:sldId id="421" r:id="rId15"/>
    <p:sldId id="428" r:id="rId16"/>
    <p:sldId id="429" r:id="rId17"/>
    <p:sldId id="425" r:id="rId18"/>
    <p:sldId id="426" r:id="rId19"/>
    <p:sldId id="430" r:id="rId20"/>
    <p:sldId id="423" r:id="rId21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9CE"/>
    <a:srgbClr val="191919"/>
    <a:srgbClr val="DADBDC"/>
    <a:srgbClr val="001D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8" autoAdjust="0"/>
    <p:restoredTop sz="88567" autoAdjust="0"/>
  </p:normalViewPr>
  <p:slideViewPr>
    <p:cSldViewPr showGuides="1">
      <p:cViewPr varScale="1">
        <p:scale>
          <a:sx n="189" d="100"/>
          <a:sy n="189" d="100"/>
        </p:scale>
        <p:origin x="784" y="176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8018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24/8/2022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24/8/2022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/>
              <a:t>Source: Page 6 of CSIRO’s Annual Report 2020-21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66048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425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9359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6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pos="1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7071576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078357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5760640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95FEBB1-2FB4-404D-B517-C1502B59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93F3E07-2251-45C6-9608-F9B7BC275A58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7209231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576064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6E1E94-9471-4672-BA14-8DD18A74F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BBD1A7-F5C4-41D4-8812-4A43FA84033A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61674689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half horizontal image (about us onl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2767500"/>
            <a:ext cx="9143999" cy="23760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114554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GB"/>
              <a:t>Click icon to add picture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6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B53703-8E60-4B54-AC3E-B056BED151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09831" y="411510"/>
            <a:ext cx="4324337" cy="43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3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E31894D-BB7F-4DA8-8D6C-C5A7A751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11503A-192E-4575-80CF-A393277570CC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2195934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3F349AB-7817-4CF8-9EFC-2CD503B2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B22E12-9556-46D6-9897-3CA8F81E5AF4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222376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3687" y="413437"/>
            <a:ext cx="4316625" cy="43166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2EE9FCB-7566-4817-BC3E-151216DAC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F65CF7-BE56-42AE-89A3-8632383904C9}"/>
              </a:ext>
            </a:extLst>
          </p:cNvPr>
          <p:cNvSpPr/>
          <p:nvPr userDrawn="1"/>
        </p:nvSpPr>
        <p:spPr>
          <a:xfrm>
            <a:off x="251520" y="4711673"/>
            <a:ext cx="30243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3513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04847982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05788638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285501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4815066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4958222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5007331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5014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0903267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54840736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2759228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332496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207384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600878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690027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3E1FEB1-B064-4A02-9F41-042BA4A65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D8E361E-CD87-443C-800B-4A44210D567D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0984061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95896B-47EC-4FA1-B742-A753A240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19" y="267494"/>
            <a:ext cx="2731182" cy="684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CE8BE1-B123-4F39-B7B9-5731EE8B58DC}"/>
              </a:ext>
            </a:extLst>
          </p:cNvPr>
          <p:cNvSpPr/>
          <p:nvPr userDrawn="1"/>
        </p:nvSpPr>
        <p:spPr>
          <a:xfrm>
            <a:off x="251520" y="4711673"/>
            <a:ext cx="32403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</a:t>
            </a:r>
          </a:p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5342523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387BE29-1632-4D81-AE78-54533B5F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576064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CABD70-4867-48FD-AC0D-DCF015F1B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0450" y="4213438"/>
            <a:ext cx="2731182" cy="68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D3FF37-CBD0-4006-BB03-019DB869F03D}"/>
              </a:ext>
            </a:extLst>
          </p:cNvPr>
          <p:cNvSpPr/>
          <p:nvPr userDrawn="1"/>
        </p:nvSpPr>
        <p:spPr>
          <a:xfrm>
            <a:off x="251520" y="4850173"/>
            <a:ext cx="518457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>
                <a:solidFill>
                  <a:schemeClr val="accent3"/>
                </a:solidFill>
              </a:rPr>
              <a:t>Operated by CSIRO, Australia’s National Science Agency, on behalf of the nation</a:t>
            </a:r>
          </a:p>
        </p:txBody>
      </p:sp>
    </p:spTree>
    <p:extLst>
      <p:ext uri="{BB962C8B-B14F-4D97-AF65-F5344CB8AC3E}">
        <p14:creationId xmlns:p14="http://schemas.microsoft.com/office/powerpoint/2010/main" val="1864751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652120" y="470994"/>
            <a:ext cx="324951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>
                <a:solidFill>
                  <a:schemeClr val="bg1"/>
                </a:solidFill>
              </a:rPr>
              <a:t>Operated by CSIRO, Australia’s National Science Agency, </a:t>
            </a:r>
            <a:br>
              <a:rPr lang="en-AU" sz="1000">
                <a:solidFill>
                  <a:schemeClr val="bg1"/>
                </a:solidFill>
              </a:rPr>
            </a:br>
            <a:r>
              <a:rPr lang="en-AU" sz="1000">
                <a:solidFill>
                  <a:schemeClr val="bg1"/>
                </a:solidFill>
              </a:rPr>
              <a:t>on behalf of the nation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4E7955D-800C-4935-BA3F-A34E93CC0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20" y="267494"/>
            <a:ext cx="2731182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19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84639224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6475195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366427547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9419339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99541045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254887027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7132117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</p:spTree>
    <p:extLst>
      <p:ext uri="{BB962C8B-B14F-4D97-AF65-F5344CB8AC3E}">
        <p14:creationId xmlns:p14="http://schemas.microsoft.com/office/powerpoint/2010/main" val="163516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5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image" Target="../media/image6.sv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90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image" Target="../media/image8.emf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124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GB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251520" y="19548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818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819" r:id="rId11"/>
    <p:sldLayoutId id="2147483698" r:id="rId12"/>
    <p:sldLayoutId id="2147483699" r:id="rId13"/>
    <p:sldLayoutId id="2147483663" r:id="rId14"/>
    <p:sldLayoutId id="2147483707" r:id="rId15"/>
    <p:sldLayoutId id="2147483664" r:id="rId16"/>
    <p:sldLayoutId id="2147483667" r:id="rId17"/>
    <p:sldLayoutId id="2147483665" r:id="rId18"/>
    <p:sldLayoutId id="2147483682" r:id="rId19"/>
    <p:sldLayoutId id="2147483681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8F4E070-DE66-4ABC-A8F6-3559DD6E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51519" y="195486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5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8BB93D-47BD-4299-AC60-ADD2BF55C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53901" y="4561228"/>
            <a:ext cx="1768081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4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terriajs/plugin-sample" TargetMode="External"/><Relationship Id="rId2" Type="http://schemas.openxmlformats.org/officeDocument/2006/relationships/hyperlink" Target="terria.io" TargetMode="External"/><Relationship Id="rId1" Type="http://schemas.openxmlformats.org/officeDocument/2006/relationships/slideLayout" Target="../slideLayouts/slideLayout42.xml"/><Relationship Id="rId5" Type="http://schemas.openxmlformats.org/officeDocument/2006/relationships/hyperlink" Target="vic.digitaltwin.terria.io" TargetMode="External"/><Relationship Id="rId4" Type="http://schemas.openxmlformats.org/officeDocument/2006/relationships/hyperlink" Target="http://nationalmap.gov.au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rria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://nationalmap.gov.au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terriajs/plugin-sample" TargetMode="External"/><Relationship Id="rId2" Type="http://schemas.openxmlformats.org/officeDocument/2006/relationships/hyperlink" Target="https://github.com/protomaps/protomaps.js" TargetMode="External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vic.digitaltwin.terria.io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vic.digitaltwin.terria.io" TargetMode="Externa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6A0F-9AFA-29D6-395E-D0A3F0B428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State of TerriaJS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57606F-3BE0-46F2-3D65-1B76E11876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>
                <a:latin typeface="Calibri" pitchFamily="34" charset="0"/>
              </a:rPr>
              <a:t>Nick Forbes-Smith  |  FOSS4G 2022 Firenze</a:t>
            </a:r>
            <a:endParaRPr lang="en-US" dirty="0">
              <a:latin typeface="Calibri" pitchFamily="34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0174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D2C6E-079C-09A4-AFCE-FC5442931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791" y="763378"/>
            <a:ext cx="7591625" cy="438012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C909-39E5-3193-DC34-9224852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3648" y="203658"/>
            <a:ext cx="8630630" cy="639900"/>
          </a:xfrm>
        </p:spPr>
        <p:txBody>
          <a:bodyPr/>
          <a:lstStyle/>
          <a:p>
            <a:r>
              <a:rPr lang="en-AU" dirty="0"/>
              <a:t>3D Clipping box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25843-A732-BE31-D359-EEBFE9783625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988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8C909-39E5-3193-DC34-9224852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3648" y="195486"/>
            <a:ext cx="8630630" cy="639900"/>
          </a:xfrm>
        </p:spPr>
        <p:txBody>
          <a:bodyPr/>
          <a:lstStyle/>
          <a:p>
            <a:r>
              <a:rPr lang="en-AU" dirty="0"/>
              <a:t>3D Compare/Splitter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637394-C322-D6AA-786B-8419E1FDA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701101"/>
            <a:ext cx="7653762" cy="4424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31D45-3489-2547-4387-3AEAC2412F6F}"/>
              </a:ext>
            </a:extLst>
          </p:cNvPr>
          <p:cNvSpPr txBox="1"/>
          <p:nvPr/>
        </p:nvSpPr>
        <p:spPr>
          <a:xfrm>
            <a:off x="6051409" y="339502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970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BFEAE1-73C4-A94E-EBFA-CCBA94A0B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Story v2.0</a:t>
            </a:r>
          </a:p>
          <a:p>
            <a:r>
              <a:rPr lang="en-AU" dirty="0"/>
              <a:t>Imagery Compare/Splitter v2.0</a:t>
            </a:r>
          </a:p>
          <a:p>
            <a:r>
              <a:rPr lang="en-AU" dirty="0" err="1"/>
              <a:t>Catalog</a:t>
            </a:r>
            <a:r>
              <a:rPr lang="en-AU" dirty="0"/>
              <a:t> search by location</a:t>
            </a:r>
          </a:p>
          <a:p>
            <a:r>
              <a:rPr lang="en-AU" dirty="0"/>
              <a:t>Upgrade to TypeScript 4.x</a:t>
            </a:r>
          </a:p>
          <a:p>
            <a:r>
              <a:rPr lang="en-AU" dirty="0"/>
              <a:t>Mobile support…</a:t>
            </a:r>
          </a:p>
          <a:p>
            <a:r>
              <a:rPr lang="en-AU" dirty="0"/>
              <a:t>Improve documentation…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E2C27-CB89-E95A-8E7E-59AE280984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Future plans</a:t>
            </a:r>
          </a:p>
        </p:txBody>
      </p:sp>
    </p:spTree>
    <p:extLst>
      <p:ext uri="{BB962C8B-B14F-4D97-AF65-F5344CB8AC3E}">
        <p14:creationId xmlns:p14="http://schemas.microsoft.com/office/powerpoint/2010/main" val="310707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4C95FC-97FD-1F63-111D-A9A510130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419622"/>
            <a:ext cx="8640958" cy="1944216"/>
          </a:xfrm>
        </p:spPr>
        <p:txBody>
          <a:bodyPr/>
          <a:lstStyle/>
          <a:p>
            <a:pPr marL="0" indent="0">
              <a:buNone/>
            </a:pPr>
            <a:r>
              <a:rPr lang="en-AU" b="1" dirty="0"/>
              <a:t>Exploring the World’s Open Data Portals</a:t>
            </a:r>
          </a:p>
          <a:p>
            <a:pPr marL="0" indent="0">
              <a:buNone/>
            </a:pPr>
            <a:r>
              <a:rPr lang="en-AU" dirty="0">
                <a:latin typeface="Calibri Light" panose="020F0302020204030204" pitchFamily="34" charset="0"/>
                <a:cs typeface="Calibri Light" panose="020F0302020204030204" pitchFamily="34" charset="0"/>
              </a:rPr>
              <a:t>Discovery, Visualisation and Analysis of Open Data with TerriaJS 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Friday 12:30–13:00 in Room 4 </a:t>
            </a:r>
          </a:p>
          <a:p>
            <a:pPr marL="0" indent="0">
              <a:buNone/>
            </a:pPr>
            <a:endParaRPr lang="en-AU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ADECB-AF9E-2D20-3E06-F4EE5DACE3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My other talk!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A1D0FF83-73B8-FB51-AD64-C156488428A9}"/>
              </a:ext>
            </a:extLst>
          </p:cNvPr>
          <p:cNvSpPr txBox="1">
            <a:spLocks/>
          </p:cNvSpPr>
          <p:nvPr/>
        </p:nvSpPr>
        <p:spPr>
          <a:xfrm>
            <a:off x="251520" y="4011910"/>
            <a:ext cx="8640958" cy="1152128"/>
          </a:xfrm>
          <a:prstGeom prst="rect">
            <a:avLst/>
          </a:prstGeom>
        </p:spPr>
        <p:txBody>
          <a:bodyPr vert="horz" lIns="0" tIns="0" rIns="0" bIns="0" numCol="2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hlinkClick r:id="rId2"/>
              </a:rPr>
              <a:t>terria.io</a:t>
            </a:r>
            <a:endParaRPr lang="en-AU" dirty="0"/>
          </a:p>
          <a:p>
            <a:r>
              <a:rPr lang="en-AU" dirty="0">
                <a:hlinkClick r:id="rId3"/>
              </a:rPr>
              <a:t>github.com/terriajs</a:t>
            </a:r>
            <a:endParaRPr lang="en-AU" dirty="0"/>
          </a:p>
          <a:p>
            <a:endParaRPr lang="en-AU" dirty="0"/>
          </a:p>
          <a:p>
            <a:r>
              <a:rPr lang="en-AU" dirty="0" err="1">
                <a:hlinkClick r:id="rId4"/>
              </a:rPr>
              <a:t>nationalmap.gov.au</a:t>
            </a:r>
            <a:endParaRPr lang="en-AU" dirty="0"/>
          </a:p>
          <a:p>
            <a:r>
              <a:rPr lang="en-AU" dirty="0">
                <a:hlinkClick r:id="rId5"/>
              </a:rPr>
              <a:t>vic.digitaltwin.terria.io</a:t>
            </a:r>
            <a:endParaRPr lang="en-AU" dirty="0"/>
          </a:p>
          <a:p>
            <a:endParaRPr lang="en-AU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E2F5342-FDBA-EF8C-55E2-E4895A697ABC}"/>
              </a:ext>
            </a:extLst>
          </p:cNvPr>
          <p:cNvSpPr txBox="1">
            <a:spLocks/>
          </p:cNvSpPr>
          <p:nvPr/>
        </p:nvSpPr>
        <p:spPr>
          <a:xfrm>
            <a:off x="261848" y="344401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96428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89C87-AE75-4471-A1E6-8AFCEDA5C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AU" dirty="0">
                <a:solidFill>
                  <a:srgbClr val="00A9CE"/>
                </a:solidFill>
              </a:rPr>
              <a:t>Australia’s national science agency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AD4DB-9D82-1446-A6F6-37ABB5414D1B}"/>
              </a:ext>
            </a:extLst>
          </p:cNvPr>
          <p:cNvSpPr/>
          <p:nvPr/>
        </p:nvSpPr>
        <p:spPr>
          <a:xfrm>
            <a:off x="6696298" y="3632048"/>
            <a:ext cx="16921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We delivered </a:t>
            </a:r>
            <a:br>
              <a:rPr lang="en-AU" sz="1400">
                <a:solidFill>
                  <a:schemeClr val="bg1"/>
                </a:solidFill>
              </a:rPr>
            </a:br>
            <a:r>
              <a:rPr lang="en-AU" sz="1400">
                <a:solidFill>
                  <a:schemeClr val="bg1"/>
                </a:solidFill>
              </a:rPr>
              <a:t>$7.6 billion of benefit to the </a:t>
            </a:r>
            <a:br>
              <a:rPr lang="en-AU" sz="1400">
                <a:solidFill>
                  <a:schemeClr val="bg1"/>
                </a:solidFill>
              </a:rPr>
            </a:br>
            <a:r>
              <a:rPr lang="en-AU" sz="1400">
                <a:solidFill>
                  <a:schemeClr val="bg1"/>
                </a:solidFill>
              </a:rPr>
              <a:t>nation in FY21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C9FE69-5DDB-E442-A581-0D21A31E1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8214" y="2047500"/>
            <a:ext cx="1440000" cy="1440000"/>
          </a:xfrm>
          <a:prstGeom prst="ellipse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C7AC43B-2B5D-0F47-BD02-4C20E042B722}"/>
              </a:ext>
            </a:extLst>
          </p:cNvPr>
          <p:cNvSpPr/>
          <p:nvPr/>
        </p:nvSpPr>
        <p:spPr>
          <a:xfrm>
            <a:off x="4788024" y="3625774"/>
            <a:ext cx="15641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State-of-the-art national research  infrastructure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7DEBB71-5F8B-B84E-A829-66D01E59F1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4071" y="2047500"/>
            <a:ext cx="1440000" cy="1440000"/>
          </a:xfrm>
          <a:prstGeom prst="ellipse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B1CEC96-CDBF-9F4C-811C-0C1F3B2AB958}"/>
              </a:ext>
            </a:extLst>
          </p:cNvPr>
          <p:cNvSpPr/>
          <p:nvPr/>
        </p:nvSpPr>
        <p:spPr>
          <a:xfrm>
            <a:off x="2767234" y="3625773"/>
            <a:ext cx="16253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>
                <a:solidFill>
                  <a:schemeClr val="bg1"/>
                </a:solidFill>
              </a:rPr>
              <a:t>5,200+ dedicated people working across 58 sites globally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A88DD5-EF42-B142-B856-8F4C7F6E50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9929" y="2047500"/>
            <a:ext cx="1440000" cy="1440000"/>
          </a:xfrm>
          <a:prstGeom prst="ellipse">
            <a:avLst/>
          </a:prstGeom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270EE17-1D5C-EE44-9CCF-8544033A2332}"/>
              </a:ext>
            </a:extLst>
          </p:cNvPr>
          <p:cNvSpPr/>
          <p:nvPr/>
        </p:nvSpPr>
        <p:spPr>
          <a:xfrm>
            <a:off x="561642" y="3625774"/>
            <a:ext cx="20661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1400" dirty="0">
                <a:solidFill>
                  <a:schemeClr val="bg1"/>
                </a:solidFill>
              </a:rPr>
              <a:t>One of the world’s largest multidisciplinary science and technology organisations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890999-BFDD-F74F-B4C0-5A8358D3F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786" y="2050815"/>
            <a:ext cx="1436685" cy="1436685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63090-5569-8A12-4A9C-6EEF1EDE2C32}"/>
              </a:ext>
            </a:extLst>
          </p:cNvPr>
          <p:cNvSpPr txBox="1"/>
          <p:nvPr/>
        </p:nvSpPr>
        <p:spPr>
          <a:xfrm>
            <a:off x="2285268" y="4734810"/>
            <a:ext cx="4585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1800" dirty="0" err="1">
                <a:solidFill>
                  <a:srgbClr val="00A9CE"/>
                </a:solidFill>
              </a:rPr>
              <a:t>csiro.au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80053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504E-054F-77BE-A5D2-F3A1B815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TerriaJS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E6B8-B85C-5A89-A9EF-9F754E2B0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550788"/>
            <a:ext cx="8640958" cy="3325218"/>
          </a:xfrm>
        </p:spPr>
        <p:txBody>
          <a:bodyPr numCol="1"/>
          <a:lstStyle/>
          <a:p>
            <a:r>
              <a:rPr lang="en-AU" dirty="0"/>
              <a:t>An open-source framework for web-based geospatial catalogue explorers</a:t>
            </a:r>
          </a:p>
          <a:p>
            <a:r>
              <a:rPr lang="en-AU" b="1" dirty="0" err="1"/>
              <a:t>Cesium</a:t>
            </a:r>
            <a:r>
              <a:rPr lang="en-AU" b="1" dirty="0"/>
              <a:t>/Leaflet</a:t>
            </a:r>
            <a:r>
              <a:rPr lang="en-AU" dirty="0"/>
              <a:t> based in-browser tool for looking at 2D and 3D data</a:t>
            </a:r>
          </a:p>
          <a:p>
            <a:r>
              <a:rPr lang="en-AU" dirty="0"/>
              <a:t>Find us at </a:t>
            </a:r>
            <a:r>
              <a:rPr lang="en-AU" dirty="0">
                <a:hlinkClick r:id="rId3"/>
              </a:rPr>
              <a:t>terria.io</a:t>
            </a:r>
            <a:endParaRPr lang="en-AU" dirty="0"/>
          </a:p>
          <a:p>
            <a:endParaRPr lang="en-AU" dirty="0"/>
          </a:p>
        </p:txBody>
      </p:sp>
      <p:pic>
        <p:nvPicPr>
          <p:cNvPr id="1026" name="Picture 2" descr="TerriaJS">
            <a:extLst>
              <a:ext uri="{FF2B5EF4-FFF2-40B4-BE49-F238E27FC236}">
                <a16:creationId xmlns:a16="http://schemas.microsoft.com/office/drawing/2014/main" id="{F0DFAD86-223A-6BE0-DFA4-4BEDF204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075806"/>
            <a:ext cx="2627635" cy="163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1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EB8C0-CA0D-BD3B-3C36-48D17583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(Australian) </a:t>
            </a:r>
            <a:r>
              <a:rPr lang="en-AU" dirty="0" err="1"/>
              <a:t>NationalMap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62169-FFEC-5605-4785-0B1D6EE85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3168352" cy="3066136"/>
          </a:xfrm>
        </p:spPr>
        <p:txBody>
          <a:bodyPr/>
          <a:lstStyle/>
          <a:p>
            <a:r>
              <a:rPr lang="en-AU" dirty="0"/>
              <a:t>Birth of TerriaJS</a:t>
            </a:r>
          </a:p>
          <a:p>
            <a:r>
              <a:rPr lang="en-AU" dirty="0"/>
              <a:t>Geospatial data discovery, visualisation and sharing</a:t>
            </a:r>
          </a:p>
          <a:p>
            <a:r>
              <a:rPr lang="en-AU" dirty="0"/>
              <a:t>Launched 2014</a:t>
            </a:r>
          </a:p>
          <a:p>
            <a:r>
              <a:rPr lang="en-AU" dirty="0"/>
              <a:t>14,000+ datasets, 30,000+ sessions/month</a:t>
            </a:r>
          </a:p>
          <a:p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F6699-C2A0-62F6-DFD1-8EA1B0D35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67" y="1444823"/>
            <a:ext cx="5697316" cy="3287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CF91AD-F474-6C0F-7A3B-BEA15438A2DA}"/>
              </a:ext>
            </a:extLst>
          </p:cNvPr>
          <p:cNvSpPr txBox="1"/>
          <p:nvPr/>
        </p:nvSpPr>
        <p:spPr>
          <a:xfrm>
            <a:off x="7084141" y="1059582"/>
            <a:ext cx="205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4"/>
              </a:rPr>
              <a:t>nationalmap.gov.au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1913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77;p4">
            <a:extLst>
              <a:ext uri="{FF2B5EF4-FFF2-40B4-BE49-F238E27FC236}">
                <a16:creationId xmlns:a16="http://schemas.microsoft.com/office/drawing/2014/main" id="{02D2E052-EDE0-D6D8-4064-8D3795CFCA27}"/>
              </a:ext>
            </a:extLst>
          </p:cNvPr>
          <p:cNvSpPr txBox="1">
            <a:spLocks noGrp="1" noChangeAspect="1"/>
          </p:cNvSpPr>
          <p:nvPr>
            <p:ph type="title"/>
          </p:nvPr>
        </p:nvSpPr>
        <p:spPr>
          <a:xfrm>
            <a:off x="1403650" y="195486"/>
            <a:ext cx="5741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40"/>
              <a:buFont typeface="Calibri"/>
              <a:buNone/>
            </a:pPr>
            <a:r>
              <a:rPr lang="en-AU" sz="3240" dirty="0"/>
              <a:t>TerriaJS Adoption by </a:t>
            </a:r>
            <a:r>
              <a:rPr lang="en-AU" sz="3240" dirty="0"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Community</a:t>
            </a:r>
            <a:endParaRPr lang="en-AU" dirty="0"/>
          </a:p>
        </p:txBody>
      </p:sp>
      <p:pic>
        <p:nvPicPr>
          <p:cNvPr id="6" name="Google Shape;178;p4">
            <a:extLst>
              <a:ext uri="{FF2B5EF4-FFF2-40B4-BE49-F238E27FC236}">
                <a16:creationId xmlns:a16="http://schemas.microsoft.com/office/drawing/2014/main" id="{D596D86D-ED27-E832-5C08-CFEDE54C322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52003" y="3423113"/>
            <a:ext cx="2318885" cy="435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;p4">
            <a:extLst>
              <a:ext uri="{FF2B5EF4-FFF2-40B4-BE49-F238E27FC236}">
                <a16:creationId xmlns:a16="http://schemas.microsoft.com/office/drawing/2014/main" id="{0916D48C-7B3F-D9C7-AB3D-D2005D469FF5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2915" y="4619238"/>
            <a:ext cx="1957212" cy="465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0;p4">
            <a:extLst>
              <a:ext uri="{FF2B5EF4-FFF2-40B4-BE49-F238E27FC236}">
                <a16:creationId xmlns:a16="http://schemas.microsoft.com/office/drawing/2014/main" id="{D50912EF-3213-1AE7-A748-06D6C8E6683D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57610" y="3928204"/>
            <a:ext cx="1957212" cy="615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1;p4">
            <a:extLst>
              <a:ext uri="{FF2B5EF4-FFF2-40B4-BE49-F238E27FC236}">
                <a16:creationId xmlns:a16="http://schemas.microsoft.com/office/drawing/2014/main" id="{649C5FE6-8185-C751-93D3-E94FC7F081F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5921" y="1794848"/>
            <a:ext cx="2686699" cy="41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2;p4">
            <a:extLst>
              <a:ext uri="{FF2B5EF4-FFF2-40B4-BE49-F238E27FC236}">
                <a16:creationId xmlns:a16="http://schemas.microsoft.com/office/drawing/2014/main" id="{E86969AB-82BC-E668-818C-C07C50C6915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468" y="2406792"/>
            <a:ext cx="1687594" cy="443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3;p4">
            <a:extLst>
              <a:ext uri="{FF2B5EF4-FFF2-40B4-BE49-F238E27FC236}">
                <a16:creationId xmlns:a16="http://schemas.microsoft.com/office/drawing/2014/main" id="{EFBAFF8D-1892-1D35-96CA-F088DB9A2D89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80784" y="1999901"/>
            <a:ext cx="17049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4;p4">
            <a:extLst>
              <a:ext uri="{FF2B5EF4-FFF2-40B4-BE49-F238E27FC236}">
                <a16:creationId xmlns:a16="http://schemas.microsoft.com/office/drawing/2014/main" id="{229FAD56-02EE-A69C-320C-EF8A3ECF891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63079" y="2583908"/>
            <a:ext cx="1704975" cy="754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7;p4">
            <a:extLst>
              <a:ext uri="{FF2B5EF4-FFF2-40B4-BE49-F238E27FC236}">
                <a16:creationId xmlns:a16="http://schemas.microsoft.com/office/drawing/2014/main" id="{18D8662C-6BE6-F793-BDF9-34DECB84FD8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60683" y="1276594"/>
            <a:ext cx="625376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8;p4">
            <a:extLst>
              <a:ext uri="{FF2B5EF4-FFF2-40B4-BE49-F238E27FC236}">
                <a16:creationId xmlns:a16="http://schemas.microsoft.com/office/drawing/2014/main" id="{0210F33E-FC8D-D628-7036-D63FE5B6845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82130" y="3859049"/>
            <a:ext cx="1007175" cy="10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9;p4">
            <a:extLst>
              <a:ext uri="{FF2B5EF4-FFF2-40B4-BE49-F238E27FC236}">
                <a16:creationId xmlns:a16="http://schemas.microsoft.com/office/drawing/2014/main" id="{B3723ACC-7558-A4F0-43DA-66B4BD48950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44779" y="2383322"/>
            <a:ext cx="1568240" cy="468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90;p4">
            <a:extLst>
              <a:ext uri="{FF2B5EF4-FFF2-40B4-BE49-F238E27FC236}">
                <a16:creationId xmlns:a16="http://schemas.microsoft.com/office/drawing/2014/main" id="{E1287762-AFAE-742D-12CB-507EADE5220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57610" y="1902480"/>
            <a:ext cx="2329104" cy="59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91;p4">
            <a:extLst>
              <a:ext uri="{FF2B5EF4-FFF2-40B4-BE49-F238E27FC236}">
                <a16:creationId xmlns:a16="http://schemas.microsoft.com/office/drawing/2014/main" id="{FCD97C12-CD30-5A90-7D49-7F60217D11E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57610" y="1211249"/>
            <a:ext cx="2329104" cy="658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2" descr="Text&#10;&#10;Description automatically generated">
            <a:extLst>
              <a:ext uri="{FF2B5EF4-FFF2-40B4-BE49-F238E27FC236}">
                <a16:creationId xmlns:a16="http://schemas.microsoft.com/office/drawing/2014/main" id="{A117BA6E-B98F-3F8E-17CA-6AC85A7BABC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1741"/>
          <a:stretch/>
        </p:blipFill>
        <p:spPr>
          <a:xfrm>
            <a:off x="319269" y="1265129"/>
            <a:ext cx="2686699" cy="4112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F17796-B6F2-8C84-FA04-846C29665F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80784" y="3344505"/>
            <a:ext cx="2006959" cy="695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8709E8-7AEB-8E2A-5808-18ECE09433C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404" y="4412998"/>
            <a:ext cx="1473521" cy="463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649860F-7D4C-67CB-4EAB-889F1BD512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72814" y="2836270"/>
            <a:ext cx="1935813" cy="3185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C087F8-60F1-3992-3B4B-58C32860CC4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02255" y="3741974"/>
            <a:ext cx="1410764" cy="4726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BEB41A7-8672-1065-2A89-A1A46ED00F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9269" y="3762758"/>
            <a:ext cx="1551278" cy="4749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74566F-B15F-A17E-D07D-C4B0011D94C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r="3907"/>
          <a:stretch/>
        </p:blipFill>
        <p:spPr>
          <a:xfrm>
            <a:off x="2270897" y="4351211"/>
            <a:ext cx="1192740" cy="49445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29F26A-7A19-9D9C-DF6F-B8E84C58E7D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9269" y="3046432"/>
            <a:ext cx="1538395" cy="5153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4257935-4B88-402B-F2D3-3EDC8E076A4C}"/>
              </a:ext>
            </a:extLst>
          </p:cNvPr>
          <p:cNvSpPr txBox="1"/>
          <p:nvPr/>
        </p:nvSpPr>
        <p:spPr>
          <a:xfrm>
            <a:off x="297519" y="826986"/>
            <a:ext cx="355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/>
              <a:t>Industry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EB2BFB2-82C9-6BF2-A068-2F805CF0B9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85871" y="1196126"/>
            <a:ext cx="2094894" cy="6982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850603-B35B-A05E-75F1-E4C294242CCF}"/>
              </a:ext>
            </a:extLst>
          </p:cNvPr>
          <p:cNvSpPr txBox="1"/>
          <p:nvPr/>
        </p:nvSpPr>
        <p:spPr>
          <a:xfrm>
            <a:off x="4114428" y="798881"/>
            <a:ext cx="24590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/>
              <a:t>Gov/ Research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9CAAFD-9466-6A3E-740C-F9F3D161A56D}"/>
              </a:ext>
            </a:extLst>
          </p:cNvPr>
          <p:cNvSpPr txBox="1"/>
          <p:nvPr/>
        </p:nvSpPr>
        <p:spPr>
          <a:xfrm>
            <a:off x="6671818" y="830305"/>
            <a:ext cx="2257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/>
              <a:t>NGOs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7178E6D-33D8-BFDB-B422-98737C8FCF2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68125" y="3166910"/>
            <a:ext cx="1568240" cy="38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5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882686-6F93-D80D-047E-21CFC1DAB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Milestone V8 release 12 months ago</a:t>
            </a:r>
          </a:p>
          <a:p>
            <a:r>
              <a:rPr lang="en-AU" dirty="0"/>
              <a:t>Rewrite from </a:t>
            </a:r>
            <a:r>
              <a:rPr lang="en-AU" b="1" dirty="0"/>
              <a:t>JavaScript</a:t>
            </a:r>
            <a:r>
              <a:rPr lang="en-AU" dirty="0"/>
              <a:t> (</a:t>
            </a:r>
            <a:r>
              <a:rPr lang="en-AU" dirty="0" err="1"/>
              <a:t>knockout.js</a:t>
            </a:r>
            <a:r>
              <a:rPr lang="en-AU" dirty="0"/>
              <a:t>) to </a:t>
            </a:r>
            <a:r>
              <a:rPr lang="en-AU" b="1" dirty="0"/>
              <a:t>TypeScript</a:t>
            </a:r>
            <a:r>
              <a:rPr lang="en-AU" dirty="0"/>
              <a:t> (React/</a:t>
            </a:r>
            <a:r>
              <a:rPr lang="en-AU" dirty="0" err="1"/>
              <a:t>mobX</a:t>
            </a:r>
            <a:r>
              <a:rPr lang="en-AU" dirty="0"/>
              <a:t>)</a:t>
            </a:r>
          </a:p>
          <a:p>
            <a:r>
              <a:rPr lang="en-AU" dirty="0"/>
              <a:t>Becoming more stable/mature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Thank you to all contributors</a:t>
            </a:r>
          </a:p>
          <a:p>
            <a:pPr lvl="1"/>
            <a:r>
              <a:rPr lang="en-AU" dirty="0"/>
              <a:t>Especially to Zoran </a:t>
            </a:r>
            <a:r>
              <a:rPr lang="en-AU" dirty="0" err="1"/>
              <a:t>Kokeza</a:t>
            </a:r>
            <a:r>
              <a:rPr lang="en-AU" dirty="0"/>
              <a:t>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EA39C-4010-192F-75FF-D116469D0A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Version 8 release</a:t>
            </a:r>
          </a:p>
        </p:txBody>
      </p:sp>
    </p:spTree>
    <p:extLst>
      <p:ext uri="{BB962C8B-B14F-4D97-AF65-F5344CB8AC3E}">
        <p14:creationId xmlns:p14="http://schemas.microsoft.com/office/powerpoint/2010/main" val="3273840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380F7E-E959-45D7-FA56-02284ED37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Mapbox</a:t>
            </a:r>
            <a:r>
              <a:rPr lang="en-AU" dirty="0"/>
              <a:t> Vector Tile support using </a:t>
            </a:r>
            <a:r>
              <a:rPr lang="en-AU" dirty="0">
                <a:hlinkClick r:id="rId2"/>
              </a:rPr>
              <a:t>protomaps.js</a:t>
            </a:r>
            <a:r>
              <a:rPr lang="en-AU" dirty="0"/>
              <a:t> (+</a:t>
            </a:r>
            <a:r>
              <a:rPr lang="en-AU" dirty="0" err="1"/>
              <a:t>geojson-vt</a:t>
            </a:r>
            <a:r>
              <a:rPr lang="en-AU" dirty="0"/>
              <a:t>)</a:t>
            </a:r>
          </a:p>
          <a:p>
            <a:r>
              <a:rPr lang="en-AU" dirty="0"/>
              <a:t>Edit style (for vector data)</a:t>
            </a:r>
          </a:p>
          <a:p>
            <a:r>
              <a:rPr lang="en-AU" dirty="0"/>
              <a:t>3D clipping box</a:t>
            </a:r>
          </a:p>
          <a:p>
            <a:r>
              <a:rPr lang="en-AU" dirty="0"/>
              <a:t>3D compare/splitter</a:t>
            </a:r>
          </a:p>
          <a:p>
            <a:r>
              <a:rPr lang="en-AU" dirty="0"/>
              <a:t>New Plugin API  - </a:t>
            </a:r>
            <a:r>
              <a:rPr lang="en-AU" dirty="0">
                <a:hlinkClick r:id="rId3"/>
              </a:rPr>
              <a:t>github.com/terriajs/plugin-sample</a:t>
            </a: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68115F9-6C75-7C6A-2249-EE4991A39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Some notable new features</a:t>
            </a:r>
          </a:p>
        </p:txBody>
      </p:sp>
    </p:spTree>
    <p:extLst>
      <p:ext uri="{BB962C8B-B14F-4D97-AF65-F5344CB8AC3E}">
        <p14:creationId xmlns:p14="http://schemas.microsoft.com/office/powerpoint/2010/main" val="2553134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ECA87A-38EB-F5CD-F0D9-ACFDEDA4E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762418"/>
            <a:ext cx="7621242" cy="440162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83142-E689-4039-D4F0-B59B573F625A}"/>
              </a:ext>
            </a:extLst>
          </p:cNvPr>
          <p:cNvSpPr txBox="1">
            <a:spLocks/>
          </p:cNvSpPr>
          <p:nvPr/>
        </p:nvSpPr>
        <p:spPr>
          <a:xfrm>
            <a:off x="1403648" y="20365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/>
              <a:t>GeoJSON</a:t>
            </a:r>
            <a:r>
              <a:rPr lang="en-AU" dirty="0"/>
              <a:t> -&gt; MVT + Edit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77F9-3EF4-1815-0139-1D9A79714A8C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3"/>
              </a:rPr>
              <a:t>vic.digitaltwin.terria.io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709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D383142-E689-4039-D4F0-B59B573F625A}"/>
              </a:ext>
            </a:extLst>
          </p:cNvPr>
          <p:cNvSpPr txBox="1">
            <a:spLocks/>
          </p:cNvSpPr>
          <p:nvPr/>
        </p:nvSpPr>
        <p:spPr>
          <a:xfrm>
            <a:off x="1403648" y="203658"/>
            <a:ext cx="8630630" cy="639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2800" b="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22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None/>
              <a:tabLst/>
              <a:defRPr sz="2800" kern="1200">
                <a:solidFill>
                  <a:srgbClr val="00A9C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Edit style (marker)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F177F9-3EF4-1815-0139-1D9A79714A8C}"/>
              </a:ext>
            </a:extLst>
          </p:cNvPr>
          <p:cNvSpPr txBox="1"/>
          <p:nvPr/>
        </p:nvSpPr>
        <p:spPr>
          <a:xfrm>
            <a:off x="6051409" y="411185"/>
            <a:ext cx="228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err="1">
                <a:hlinkClick r:id="rId2"/>
              </a:rPr>
              <a:t>vic.digitaltwin.terria.io</a:t>
            </a:r>
            <a:endParaRPr lang="en-A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1019EF-3174-4BED-21A2-036F4B0B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32" y="741880"/>
            <a:ext cx="7621242" cy="440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7016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FCCA08E8-75C9-4B4F-813F-257374EAC6C9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23827C70-24F1-489B-86CA-32E8F21B4AA8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5DC214FB-AC40-449A-A8A9-E93F022AA284}"/>
    </a:ext>
  </a:extLst>
</a:theme>
</file>

<file path=ppt/theme/theme4.xml><?xml version="1.0" encoding="utf-8"?>
<a:theme xmlns:a="http://schemas.openxmlformats.org/drawingml/2006/main" name="Data61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E515E538-96F8-4664-84C5-2CF13B7D5D53}"/>
    </a:ext>
  </a:extLst>
</a:theme>
</file>

<file path=ppt/theme/theme5.xml><?xml version="1.0" encoding="utf-8"?>
<a:theme xmlns:a="http://schemas.openxmlformats.org/drawingml/2006/main" name="MNF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426ACCE9-AD3C-4FE0-A75A-5AB31E51357E}"/>
    </a:ext>
  </a:extLst>
</a:theme>
</file>

<file path=ppt/theme/theme6.xml><?xml version="1.0" encoding="utf-8"?>
<a:theme xmlns:a="http://schemas.openxmlformats.org/drawingml/2006/main" name="MNF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722B72A0-48C8-4F8F-BDD3-01DB5599BE24}"/>
    </a:ext>
  </a:extLst>
</a:theme>
</file>

<file path=ppt/theme/theme7.xml><?xml version="1.0" encoding="utf-8"?>
<a:theme xmlns:a="http://schemas.openxmlformats.org/drawingml/2006/main" name="Wordmark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6BBE3084-FD04-4289-9F09-D219A588E2CA}"/>
    </a:ext>
  </a:extLst>
</a:theme>
</file>

<file path=ppt/theme/theme8.xml><?xml version="1.0" encoding="utf-8"?>
<a:theme xmlns:a="http://schemas.openxmlformats.org/drawingml/2006/main" name="Wordmark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8D5EF2-30B5-412D-9A83-C7CD9683A5F6}" vid="{5F916419-7490-4B16-9EE7-3159A152792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CSIRO vertical</Template>
  <TotalTime>1194</TotalTime>
  <Words>328</Words>
  <Application>Microsoft Macintosh PowerPoint</Application>
  <PresentationFormat>On-screen Show (16:9)</PresentationFormat>
  <Paragraphs>65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CSIRO vertical</vt:lpstr>
      <vt:lpstr>CSIRO horizontal</vt:lpstr>
      <vt:lpstr>Data61 vertical</vt:lpstr>
      <vt:lpstr>Data61 horizontal</vt:lpstr>
      <vt:lpstr>MNF vertical</vt:lpstr>
      <vt:lpstr>MNF horizontal</vt:lpstr>
      <vt:lpstr>Wordmark vertical</vt:lpstr>
      <vt:lpstr>Wordmark horizontal</vt:lpstr>
      <vt:lpstr>State of TerriaJS </vt:lpstr>
      <vt:lpstr>Australia’s national science agency</vt:lpstr>
      <vt:lpstr>TerriaJS</vt:lpstr>
      <vt:lpstr>(Australian) NationalMap</vt:lpstr>
      <vt:lpstr>TerriaJS Adoption by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CSIRO presentation template</dc:title>
  <dc:creator>Forbes-Smith, Nick (Data61, Eveleigh)</dc:creator>
  <cp:lastModifiedBy>Forbes-Smith, Nick (Data61, Eveleigh)</cp:lastModifiedBy>
  <cp:revision>16</cp:revision>
  <cp:lastPrinted>2019-07-25T05:14:36Z</cp:lastPrinted>
  <dcterms:created xsi:type="dcterms:W3CDTF">2022-08-08T12:55:02Z</dcterms:created>
  <dcterms:modified xsi:type="dcterms:W3CDTF">2022-08-24T08:27:56Z</dcterms:modified>
</cp:coreProperties>
</file>